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3FAE7C"/>
              </a:solidFill>
            </c:spPr>
          </c:dPt>
          <c:dPt>
            <c:idx val="1"/>
            <c:spPr>
              <a:solidFill>
                <a:srgbClr val="F0A43A"/>
              </a:solidFill>
            </c:spPr>
          </c:dPt>
          <c:dPt>
            <c:idx val="2"/>
            <c:spPr>
              <a:solidFill>
                <a:srgbClr val="3FAE7C"/>
              </a:solidFill>
            </c:spPr>
          </c:dPt>
          <c:dPt>
            <c:idx val="3"/>
            <c:spPr>
              <a:solidFill>
                <a:srgbClr val="9AA3AD"/>
              </a:solidFill>
            </c:spPr>
          </c:dPt>
          <c:dPt>
            <c:idx val="4"/>
            <c:spPr>
              <a:solidFill>
                <a:srgbClr val="4C9BE8"/>
              </a:solidFill>
            </c:spPr>
          </c:dPt>
          <c:dPt>
            <c:idx val="5"/>
            <c:spPr>
              <a:solidFill>
                <a:srgbClr val="3FAE7C"/>
              </a:solidFill>
            </c:spPr>
          </c:dPt>
          <c:dPt>
            <c:idx val="6"/>
            <c:spPr>
              <a:solidFill>
                <a:srgbClr val="9AA3AD"/>
              </a:solidFill>
            </c:spPr>
          </c:dPt>
          <c:dPt>
            <c:idx val="7"/>
            <c:spPr>
              <a:solidFill>
                <a:srgbClr val="4C9BE8"/>
              </a:solidFill>
            </c:spPr>
          </c:dPt>
          <c:dPt>
            <c:idx val="8"/>
            <c:spPr>
              <a:solidFill>
                <a:srgbClr val="4C9BE8"/>
              </a:solidFill>
            </c:spPr>
          </c:dPt>
          <c:cat>
            <c:strRef>
              <c:f>Sheet1!$A$2:$A$10</c:f>
              <c:strCache>
                <c:ptCount val="9"/>
                <c:pt idx="0">
                  <c:v>Total consumption (highest 25% of clients)</c:v>
                </c:pt>
                <c:pt idx="1">
                  <c:v>Number of bills: 51 or more</c:v>
                </c:pt>
                <c:pt idx="2">
                  <c:v>Gas: ups and downs in use (most unsteady)</c:v>
                </c:pt>
                <c:pt idx="3">
                  <c:v>Region 103</c:v>
                </c:pt>
                <c:pt idx="4">
                  <c:v>Meter reading goes backward</c:v>
                </c:pt>
                <c:pt idx="5">
                  <c:v>Biggest single bill: 10,000 to 50,000</c:v>
                </c:pt>
                <c:pt idx="6">
                  <c:v>Client category 51</c:v>
                </c:pt>
                <c:pt idx="7">
                  <c:v>Different meter codes used: 3 or more</c:v>
                </c:pt>
                <c:pt idx="8">
                  <c:v>Number of meters (replaced meter): 4 or more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8.4</c:v>
                </c:pt>
                <c:pt idx="1">
                  <c:v>9.0</c:v>
                </c:pt>
                <c:pt idx="2">
                  <c:v>9.1</c:v>
                </c:pt>
                <c:pt idx="3">
                  <c:v>10.3</c:v>
                </c:pt>
                <c:pt idx="4">
                  <c:v>11.3</c:v>
                </c:pt>
                <c:pt idx="5">
                  <c:v>13.2</c:v>
                </c:pt>
                <c:pt idx="6">
                  <c:v>16.9</c:v>
                </c:pt>
                <c:pt idx="7">
                  <c:v>18.5</c:v>
                </c:pt>
                <c:pt idx="8">
                  <c:v>20.2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300" b="1">
                  <a:solidFill>
                    <a:srgbClr val="EEF3F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8332D"/>
            </a:solidFill>
          </a:ln>
        </c:spPr>
        <c:txPr>
          <a:bodyPr/>
          <a:lstStyle/>
          <a:p>
            <a:pPr>
              <a:defRPr sz="1200">
                <a:solidFill>
                  <a:srgbClr val="EEF3F0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6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EEF3F0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4C9BE8"/>
              </a:solidFill>
            </c:spPr>
          </c:dPt>
          <c:dPt>
            <c:idx val="1"/>
            <c:spPr>
              <a:solidFill>
                <a:srgbClr val="4C9BE8"/>
              </a:solidFill>
            </c:spPr>
          </c:dPt>
          <c:dPt>
            <c:idx val="2"/>
            <c:spPr>
              <a:solidFill>
                <a:srgbClr val="4C9BE8"/>
              </a:solidFill>
            </c:spPr>
          </c:dPt>
          <c:dPt>
            <c:idx val="3"/>
            <c:spPr>
              <a:solidFill>
                <a:srgbClr val="4C9BE8"/>
              </a:solidFill>
            </c:spPr>
          </c:dPt>
          <c:cat>
            <c:strRef>
              <c:f>Sheet1!$A$2:$A$5</c:f>
              <c:strCache>
                <c:ptCount val="4"/>
                <c:pt idx="0">
                  <c:v>4 or more meters</c:v>
                </c:pt>
                <c:pt idx="1">
                  <c:v>3 meters</c:v>
                </c:pt>
                <c:pt idx="2">
                  <c:v>2 meters</c:v>
                </c:pt>
                <c:pt idx="3">
                  <c:v>1 meter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20.2</c:v>
                </c:pt>
                <c:pt idx="1">
                  <c:v>14.8</c:v>
                </c:pt>
                <c:pt idx="2">
                  <c:v>6.2</c:v>
                </c:pt>
                <c:pt idx="3">
                  <c:v>2.1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300" b="1">
                  <a:solidFill>
                    <a:srgbClr val="EEF3F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8332D"/>
            </a:solidFill>
          </a:ln>
        </c:spPr>
        <c:txPr>
          <a:bodyPr/>
          <a:lstStyle/>
          <a:p>
            <a:pPr>
              <a:defRPr sz="1200">
                <a:solidFill>
                  <a:srgbClr val="EEF3F0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6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EEF3F0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3FAE7C"/>
              </a:solidFill>
            </c:spPr>
          </c:dPt>
          <c:dPt>
            <c:idx val="1"/>
            <c:spPr>
              <a:solidFill>
                <a:srgbClr val="3FAE7C"/>
              </a:solidFill>
            </c:spPr>
          </c:dPt>
          <c:cat>
            <c:strRef>
              <c:f>Sheet1!$A$2:$A$3</c:f>
              <c:strCache>
                <c:ptCount val="2"/>
                <c:pt idx="0">
                  <c:v>Most unsteady gas use</c:v>
                </c:pt>
                <c:pt idx="1">
                  <c:v>Steadiest gas use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9.1</c:v>
                </c:pt>
                <c:pt idx="1">
                  <c:v>5.1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300" b="1">
                  <a:solidFill>
                    <a:srgbClr val="EEF3F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8332D"/>
            </a:solidFill>
          </a:ln>
        </c:spPr>
        <c:txPr>
          <a:bodyPr/>
          <a:lstStyle/>
          <a:p>
            <a:pPr>
              <a:defRPr sz="1200">
                <a:solidFill>
                  <a:srgbClr val="EEF3F0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6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EEF3F0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4C9BE8"/>
              </a:solidFill>
            </c:spPr>
          </c:dPt>
          <c:dPt>
            <c:idx val="1"/>
            <c:spPr>
              <a:solidFill>
                <a:srgbClr val="4C9BE8"/>
              </a:solidFill>
            </c:spPr>
          </c:dPt>
          <c:cat>
            <c:strRef>
              <c:f>Sheet1!$A$2:$A$3</c:f>
              <c:strCache>
                <c:ptCount val="2"/>
                <c:pt idx="0">
                  <c:v>Meter reading goes backward</c:v>
                </c:pt>
                <c:pt idx="1">
                  <c:v>All other clients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11.3</c:v>
                </c:pt>
                <c:pt idx="1">
                  <c:v>5.5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300" b="1">
                  <a:solidFill>
                    <a:srgbClr val="EEF3F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8332D"/>
            </a:solidFill>
          </a:ln>
        </c:spPr>
        <c:txPr>
          <a:bodyPr/>
          <a:lstStyle/>
          <a:p>
            <a:pPr>
              <a:defRPr sz="1200">
                <a:solidFill>
                  <a:srgbClr val="EEF3F0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6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EEF3F0"/>
          </a:solidFill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3DDC84"/>
              </a:solidFill>
            </c:spPr>
          </c:dPt>
          <c:dPt>
            <c:idx val="1"/>
            <c:spPr>
              <a:solidFill>
                <a:srgbClr val="3DDC84"/>
              </a:solidFill>
            </c:spPr>
          </c:dPt>
          <c:dPt>
            <c:idx val="2"/>
            <c:spPr>
              <a:solidFill>
                <a:srgbClr val="3DDC84"/>
              </a:solidFill>
            </c:spPr>
          </c:dPt>
          <c:dPt>
            <c:idx val="3"/>
            <c:spPr>
              <a:solidFill>
                <a:srgbClr val="3DDC84"/>
              </a:solidFill>
            </c:spPr>
          </c:dPt>
          <c:dPt>
            <c:idx val="4"/>
            <c:spPr>
              <a:solidFill>
                <a:srgbClr val="3DDC84"/>
              </a:solidFill>
            </c:spPr>
          </c:dPt>
          <c:cat>
            <c:strRef>
              <c:f>Sheet1!$A$2:$A$6</c:f>
              <c:strCache>
                <c:ptCount val="5"/>
                <c:pt idx="0">
                  <c:v>+ meter setup variety (final model)</c:v>
                </c:pt>
                <c:pt idx="1">
                  <c:v>+ time and meter features</c:v>
                </c:pt>
                <c:pt idx="2">
                  <c:v>LightGBM, tuned</c:v>
                </c:pt>
                <c:pt idx="3">
                  <c:v>LightGBM, default settings</c:v>
                </c:pt>
                <c:pt idx="4">
                  <c:v>Simple baseline (logistic regression)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0.881</c:v>
                </c:pt>
                <c:pt idx="1">
                  <c:v>0.858</c:v>
                </c:pt>
                <c:pt idx="2">
                  <c:v>0.774</c:v>
                </c:pt>
                <c:pt idx="3">
                  <c:v>0.767</c:v>
                </c:pt>
                <c:pt idx="4">
                  <c:v>0.757</c:v>
                </c:pt>
              </c:numCache>
            </c:numRef>
          </c:val>
        </c:ser>
        <c:dLbls>
          <c:numFmt formatCode="0.000" sourceLinked="0"/>
          <c:txPr>
            <a:bodyPr/>
            <a:lstStyle/>
            <a:p>
              <a:pPr>
                <a:defRPr sz="1300" b="1">
                  <a:solidFill>
                    <a:srgbClr val="EEF3F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8332D"/>
            </a:solidFill>
          </a:ln>
        </c:spPr>
        <c:txPr>
          <a:bodyPr/>
          <a:lstStyle/>
          <a:p>
            <a:pPr>
              <a:defRPr sz="1200">
                <a:solidFill>
                  <a:srgbClr val="EEF3F0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0"/>
          <c:min val="0.5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EEF3F0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6F7C75"/>
              </a:solidFill>
            </c:spPr>
          </c:dPt>
          <c:dPt>
            <c:idx val="1"/>
            <c:spPr>
              <a:solidFill>
                <a:srgbClr val="6F7C75"/>
              </a:solidFill>
            </c:spPr>
          </c:dPt>
          <c:dPt>
            <c:idx val="2"/>
            <c:spPr>
              <a:solidFill>
                <a:srgbClr val="3DDC84"/>
              </a:solidFill>
            </c:spPr>
          </c:dPt>
          <c:dPt>
            <c:idx val="3"/>
            <c:spPr>
              <a:solidFill>
                <a:srgbClr val="3DDC84"/>
              </a:solidFill>
            </c:spPr>
          </c:dPt>
          <c:cat>
            <c:strRef>
              <c:f>Sheet1!$A$2:$A$5</c:f>
              <c:strCache>
                <c:ptCount val="4"/>
                <c:pt idx="0">
                  <c:v>Tuning again</c:v>
                </c:pt>
                <c:pt idx="1">
                  <c:v>Tuning the settings</c:v>
                </c:pt>
                <c:pt idx="2">
                  <c:v>Meter setup variety features</c:v>
                </c:pt>
                <c:pt idx="3">
                  <c:v>Time and meter features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0.001</c:v>
                </c:pt>
                <c:pt idx="1">
                  <c:v>0.007</c:v>
                </c:pt>
                <c:pt idx="2">
                  <c:v>0.022</c:v>
                </c:pt>
                <c:pt idx="3">
                  <c:v>0.084</c:v>
                </c:pt>
              </c:numCache>
            </c:numRef>
          </c:val>
        </c:ser>
        <c:dLbls>
          <c:numFmt formatCode="&quot;+&quot;0.000" sourceLinked="0"/>
          <c:txPr>
            <a:bodyPr/>
            <a:lstStyle/>
            <a:p>
              <a:pPr>
                <a:defRPr sz="1300" b="1">
                  <a:solidFill>
                    <a:srgbClr val="EEF3F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8332D"/>
            </a:solidFill>
          </a:ln>
        </c:spPr>
        <c:txPr>
          <a:bodyPr/>
          <a:lstStyle/>
          <a:p>
            <a:pPr>
              <a:defRPr sz="1200">
                <a:solidFill>
                  <a:srgbClr val="EEF3F0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0.1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EEF3F0"/>
          </a:solidFill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6F7C75"/>
              </a:solidFill>
            </c:spPr>
          </c:dPt>
          <c:dPt>
            <c:idx val="1"/>
            <c:spPr>
              <a:solidFill>
                <a:srgbClr val="6F7C75"/>
              </a:solidFill>
            </c:spPr>
          </c:dPt>
          <c:dPt>
            <c:idx val="2"/>
            <c:spPr>
              <a:solidFill>
                <a:srgbClr val="3DDC84"/>
              </a:solidFill>
            </c:spPr>
          </c:dPt>
          <c:dPt>
            <c:idx val="3"/>
            <c:spPr>
              <a:solidFill>
                <a:srgbClr val="6F7C75"/>
              </a:solidFill>
            </c:spPr>
          </c:dPt>
          <c:cat>
            <c:strRef>
              <c:f>Sheet1!$A$2:$A$5</c:f>
              <c:strCache>
                <c:ptCount val="4"/>
                <c:pt idx="0">
                  <c:v>Zindi benchmark (coin flip)</c:v>
                </c:pt>
                <c:pt idx="1">
                  <c:v>Top 25% (self-reported)</c:v>
                </c:pt>
                <c:pt idx="2">
                  <c:v>Our final model (public leaderboard)</c:v>
                </c:pt>
                <c:pt idx="3">
                  <c:v>4th place, original challenge (public leaderboard)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</c:v>
                </c:pt>
                <c:pt idx="1">
                  <c:v>0.864</c:v>
                </c:pt>
                <c:pt idx="2">
                  <c:v>0.874</c:v>
                </c:pt>
                <c:pt idx="3">
                  <c:v>0.883</c:v>
                </c:pt>
              </c:numCache>
            </c:numRef>
          </c:val>
        </c:ser>
        <c:dLbls>
          <c:numFmt formatCode="0.000" sourceLinked="0"/>
          <c:txPr>
            <a:bodyPr/>
            <a:lstStyle/>
            <a:p>
              <a:pPr>
                <a:defRPr sz="1300" b="1">
                  <a:solidFill>
                    <a:srgbClr val="EEF3F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28332D"/>
            </a:solidFill>
          </a:ln>
        </c:spPr>
        <c:txPr>
          <a:bodyPr/>
          <a:lstStyle/>
          <a:p>
            <a:pPr>
              <a:defRPr sz="1200">
                <a:solidFill>
                  <a:srgbClr val="EEF3F0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0"/>
          <c:min val="0.5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EEF3F0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Intro: on average 5.6% of clients are fraud. Each bar shows how often clients with one striking trait are fraud. Links in the data, not proof of cause.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Pick one fraud client and one honest client at random: the better the score, the more often the model puts the fraud client higher on the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chart" Target="../charts/char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6459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3DDC84"/>
                </a:solidFill>
              </a:rPr>
              <a:t>MACHINE LEARNING PROJECT · NEUEFISCHE DATA SCIENCE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03120"/>
            <a:ext cx="1051560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000" b="1">
                <a:solidFill>
                  <a:srgbClr val="EEF3F0"/>
                </a:solidFill>
              </a:rPr>
              <a:t>Finding </a:t>
            </a:r>
            <a:r>
              <a:rPr sz="6000" b="1">
                <a:solidFill>
                  <a:srgbClr val="3DDC84"/>
                </a:solidFill>
              </a:rPr>
              <a:t>meter fraud</a:t>
            </a:r>
            <a:r>
              <a:rPr sz="6000" b="1">
                <a:solidFill>
                  <a:srgbClr val="EEF3F0"/>
                </a:solidFill>
              </a:rPr>
              <a:t> at STEG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749039"/>
            <a:ext cx="8229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9FB0A7"/>
                </a:solidFill>
              </a:rPr>
              <a:t>A fraud priority list for Tunisia's electricity and gas company, built on real billing data from 2005 to 2019.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9FB0A7"/>
                </a:solidFill>
              </a:rPr>
              <a:t>Tim Pfeiffer · Irem Baykal · Dhanya Rajendran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Tampered meters cost STEG </a:t>
            </a:r>
            <a:r>
              <a:rPr sz="3800" b="1">
                <a:solidFill>
                  <a:srgbClr val="3DDC84"/>
                </a:solidFill>
              </a:rPr>
              <a:t>about 200 million dinars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377440"/>
            <a:ext cx="5394960" cy="237744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51460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200 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50292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Tunisian dinars lost because consumers tamper with their meters.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377440"/>
            <a:ext cx="5120640" cy="237744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2514600"/>
            <a:ext cx="4754879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Few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3383280"/>
            <a:ext cx="4754879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STEG can only inspect a limited number of homes. Every wasted visit costs money.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5760720"/>
            <a:ext cx="54864" cy="457200"/>
          </a:xfrm>
          <a:prstGeom prst="rect">
            <a:avLst/>
          </a:prstGeom>
          <a:solidFill>
            <a:srgbClr val="3DD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424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EEF3F0"/>
                </a:solidFill>
              </a:rPr>
              <a:t>The question: </a:t>
            </a:r>
            <a:r>
              <a:rPr sz="2000" b="0">
                <a:solidFill>
                  <a:srgbClr val="3DDC84"/>
                </a:solidFill>
              </a:rPr>
              <a:t>whom should STEG visit first?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OUR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Give every client a </a:t>
            </a:r>
            <a:r>
              <a:rPr sz="3800" b="1">
                <a:solidFill>
                  <a:srgbClr val="3DDC84"/>
                </a:solidFill>
              </a:rPr>
              <a:t>fraud risk score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377440"/>
            <a:ext cx="3383280" cy="20116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514600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1  Billing history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71800"/>
            <a:ext cx="301752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of every client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59" y="2377440"/>
            <a:ext cx="3383280" cy="20116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2514600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2  Computer model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2971800"/>
            <a:ext cx="301752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learns what fraud looks like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0" y="2377440"/>
            <a:ext cx="3383280" cy="20116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0" y="2514600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3  Priority list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2971800"/>
            <a:ext cx="301752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highest risk first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5760720"/>
            <a:ext cx="54864" cy="457200"/>
          </a:xfrm>
          <a:prstGeom prst="rect">
            <a:avLst/>
          </a:prstGeom>
          <a:solidFill>
            <a:srgbClr val="3DD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5760720"/>
            <a:ext cx="10424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EEF3F0"/>
                </a:solidFill>
              </a:rPr>
              <a:t>The list tells STEG where to send its </a:t>
            </a:r>
            <a:r>
              <a:rPr sz="2000" b="0">
                <a:solidFill>
                  <a:srgbClr val="3DDC84"/>
                </a:solidFill>
              </a:rPr>
              <a:t>limited inspections</a:t>
            </a:r>
            <a:r>
              <a:rPr sz="2000" b="0">
                <a:solidFill>
                  <a:srgbClr val="EEF3F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THE DATA WE LOOKED 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135,493 clients and </a:t>
            </a:r>
            <a:r>
              <a:rPr sz="3800" b="1">
                <a:solidFill>
                  <a:srgbClr val="3DDC84"/>
                </a:solidFill>
              </a:rPr>
              <a:t>4.5 million bills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37744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514600"/>
            <a:ext cx="21945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135,493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2194560" cy="16459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clients with a known fraud result (training data)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237744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0" y="2514600"/>
            <a:ext cx="21945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4.5 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3383280"/>
            <a:ext cx="2194560" cy="16459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bills, about 30 per client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37744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514600"/>
            <a:ext cx="21945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22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3383280"/>
            <a:ext cx="2194560" cy="16459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facts: 6 per client (region, client category, start date, ...) and 16 per bill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0" y="237744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0" y="2514600"/>
            <a:ext cx="21945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58,069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3383280"/>
            <a:ext cx="2194560" cy="16459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more clients (1.9 M bills) without fraud result, for the final test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5760720"/>
            <a:ext cx="54864" cy="457200"/>
          </a:xfrm>
          <a:prstGeom prst="rect">
            <a:avLst/>
          </a:prstGeom>
          <a:solidFill>
            <a:srgbClr val="3DD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5760720"/>
            <a:ext cx="10424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EEF3F0"/>
                </a:solidFill>
              </a:rPr>
              <a:t>The model needs </a:t>
            </a:r>
            <a:r>
              <a:rPr sz="2000" b="0">
                <a:solidFill>
                  <a:srgbClr val="3DDC84"/>
                </a:solidFill>
              </a:rPr>
              <a:t>one row per client</a:t>
            </a:r>
            <a:r>
              <a:rPr sz="2000" b="0">
                <a:solidFill>
                  <a:srgbClr val="EEF3F0"/>
                </a:solidFill>
              </a:rPr>
              <a:t>, so the bills are summarised per client.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FIRST FINDING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Fraud is rare: </a:t>
            </a:r>
            <a:r>
              <a:rPr sz="3800" b="1">
                <a:solidFill>
                  <a:srgbClr val="3DDC84"/>
                </a:solidFill>
              </a:rPr>
              <a:t>5.6%</a:t>
            </a:r>
            <a:r>
              <a:rPr sz="3800" b="1">
                <a:solidFill>
                  <a:srgbClr val="EEF3F0"/>
                </a:solidFill>
              </a:rPr>
              <a:t> of clients</a:t>
            </a:r>
          </a:p>
        </p:txBody>
      </p:sp>
      <p:sp>
        <p:nvSpPr>
          <p:cNvPr id="4" name="Oval 3"/>
          <p:cNvSpPr/>
          <p:nvPr/>
        </p:nvSpPr>
        <p:spPr>
          <a:xfrm>
            <a:off x="731520" y="2194560"/>
            <a:ext cx="457200" cy="457200"/>
          </a:xfrm>
          <a:prstGeom prst="ellipse">
            <a:avLst/>
          </a:prstGeom>
          <a:solidFill>
            <a:srgbClr val="3DD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35024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938528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42032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145536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749040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352544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956048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559552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163056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766560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70064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973568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577072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180576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84080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387584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991088" y="2194560"/>
            <a:ext cx="457200" cy="457200"/>
          </a:xfrm>
          <a:prstGeom prst="ellipse">
            <a:avLst/>
          </a:prstGeom>
          <a:solidFill>
            <a:srgbClr val="283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31520" y="3017520"/>
            <a:ext cx="5394960" cy="219456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3154679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1 in 18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023359"/>
            <a:ext cx="50292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clients is fraud (5.6%).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017520"/>
            <a:ext cx="5120640" cy="219456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154679"/>
            <a:ext cx="4754879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94%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4023359"/>
            <a:ext cx="4754879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right if we said "no fraud" for everyone. And we would find nobody.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31520" y="5760720"/>
            <a:ext cx="54864" cy="457200"/>
          </a:xfrm>
          <a:prstGeom prst="rect">
            <a:avLst/>
          </a:prstGeom>
          <a:solidFill>
            <a:srgbClr val="3DD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4400" y="5760720"/>
            <a:ext cx="10424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EEF3F0"/>
                </a:solidFill>
              </a:rPr>
              <a:t>We ask not "how often are we right?", but </a:t>
            </a:r>
            <a:r>
              <a:rPr sz="2000" b="0">
                <a:solidFill>
                  <a:srgbClr val="3DDC84"/>
                </a:solidFill>
              </a:rPr>
              <a:t>"how well do we rank the clients?"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FIRST LOOK AT THE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A few signals stand 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0020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9FB0A7"/>
                </a:solidFill>
              </a:rPr>
              <a:t>Share of clients with fraud, by signal (average of all clients: 5.6%)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48640" y="1920240"/>
          <a:ext cx="11155680" cy="40233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1520" y="5989320"/>
            <a:ext cx="10789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9FB0A7"/>
                </a:solidFill>
              </a:rPr>
              <a:t>■ Meters and meter setup   ■ Billing activity and history   ■ Consumption   ■ Client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09360"/>
            <a:ext cx="10789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0A7"/>
                </a:solidFill>
              </a:rPr>
              <a:t>Each bar: share of fraud among clients with this striking trait. Links in the data, not proof of cause.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THREE SIGNALS UP CLOSE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What these signals look like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011680"/>
            <a:ext cx="3474720" cy="402336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14884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Number of meters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606040"/>
            <a:ext cx="3108960" cy="3337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
Like a car whose odometer was swapped several times. Something may be going on.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77240" y="2514600"/>
          <a:ext cx="3383280" cy="228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4480559" y="2011680"/>
            <a:ext cx="3474720" cy="402336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214884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Gas: ups and downs in 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2606040"/>
            <a:ext cx="3108960" cy="3337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
One household heats steadily all winter, another one's gas use jumps up and down.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4526279" y="2514600"/>
          <a:ext cx="3383280" cy="2286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8229600" y="2011680"/>
            <a:ext cx="3474720" cy="402336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14884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Meter reading goes backward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606040"/>
            <a:ext cx="3108960" cy="3337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
An odometer that runs backward. Rare: only 1,816 clients.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8275320" y="2514600"/>
          <a:ext cx="3383280" cy="228600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31520" y="62179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0A7"/>
                </a:solidFill>
              </a:rPr>
              <a:t>Share of clients with fraud. Average of all clients: 5.6%.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GAS AND ELECTRICITY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Gas and electricity </a:t>
            </a:r>
            <a:r>
              <a:rPr sz="3800" b="1">
                <a:solidFill>
                  <a:srgbClr val="3DDC84"/>
                </a:solidFill>
              </a:rPr>
              <a:t>behave differently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377440"/>
            <a:ext cx="3566160" cy="29260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514600"/>
            <a:ext cx="3200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7.2%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3200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of gas clients are fraud, against 5.6% of all clients.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2377440"/>
            <a:ext cx="3566160" cy="29260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2514600"/>
            <a:ext cx="3200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Same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3383280"/>
            <a:ext cx="3200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result on both meters for region and client category.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0" y="2377440"/>
            <a:ext cx="3291840" cy="29260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0" y="2514600"/>
            <a:ext cx="29260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9.2%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3383280"/>
            <a:ext cx="29260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of electricity clients whose readings do not add up to the billed consumption are fraud (5.5% for the others). On gas: 7.9% vs 7.1%.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5760720"/>
            <a:ext cx="54864" cy="457200"/>
          </a:xfrm>
          <a:prstGeom prst="rect">
            <a:avLst/>
          </a:prstGeom>
          <a:solidFill>
            <a:srgbClr val="3DD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5760720"/>
            <a:ext cx="10424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EEF3F0"/>
                </a:solidFill>
              </a:rPr>
              <a:t>Some signals are mainly an </a:t>
            </a:r>
            <a:r>
              <a:rPr sz="2000" b="0">
                <a:solidFill>
                  <a:srgbClr val="3DDC84"/>
                </a:solidFill>
              </a:rPr>
              <a:t>electricity</a:t>
            </a:r>
            <a:r>
              <a:rPr sz="2000" b="0">
                <a:solidFill>
                  <a:srgbClr val="EEF3F0"/>
                </a:solidFill>
              </a:rPr>
              <a:t> signal. Many gas groups are small.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OUR APPROACH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From raw bills to a </a:t>
            </a:r>
            <a:r>
              <a:rPr sz="3800" b="1">
                <a:solidFill>
                  <a:srgbClr val="3DDC84"/>
                </a:solidFill>
              </a:rPr>
              <a:t>priority list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240279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1  Clean and explore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697479"/>
            <a:ext cx="21945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same rules for training and test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210312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0" y="2240279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2  One row per client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2697479"/>
            <a:ext cx="21945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summarise about 30 bills each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10312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240279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3  Baseline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697479"/>
            <a:ext cx="21945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a simple model as the score to beat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0" y="210312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0" y="2240279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4  Compare models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2697479"/>
            <a:ext cx="21945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four models, same fair test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93192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06908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5  Tune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526280"/>
            <a:ext cx="2194560" cy="9601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search for better settings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74720" y="393192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57600" y="406908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6  Learn from mistakes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4526280"/>
            <a:ext cx="2194560" cy="9601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which fraud cases do we miss, and why?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93192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0" y="406908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7  Test new signals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526280"/>
            <a:ext cx="2194560" cy="9601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keep only what really helps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61120" y="393192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0" y="406908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EEF3F0"/>
                </a:solidFill>
              </a:rPr>
              <a:t>8  Final model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0" y="4526280"/>
            <a:ext cx="2194560" cy="9601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trained on all labelled clients, one submission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31520" y="5943600"/>
            <a:ext cx="54864" cy="457200"/>
          </a:xfrm>
          <a:prstGeom prst="rect">
            <a:avLst/>
          </a:prstGeom>
          <a:solidFill>
            <a:srgbClr val="3DD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4400" y="5943600"/>
            <a:ext cx="10424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EEF3F0"/>
                </a:solidFill>
              </a:rPr>
              <a:t>An </a:t>
            </a:r>
            <a:r>
              <a:rPr sz="2000" b="0">
                <a:solidFill>
                  <a:srgbClr val="3DDC84"/>
                </a:solidFill>
              </a:rPr>
              <a:t>early split</a:t>
            </a:r>
            <a:r>
              <a:rPr sz="2000" b="0">
                <a:solidFill>
                  <a:srgbClr val="EEF3F0"/>
                </a:solidFill>
              </a:rPr>
              <a:t> and fair tests keep the result honest.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RESULT: RANKING QUALITY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From </a:t>
            </a:r>
            <a:r>
              <a:rPr sz="3800" b="1">
                <a:solidFill>
                  <a:srgbClr val="3DDC84"/>
                </a:solidFill>
              </a:rPr>
              <a:t>0.757 to 0.881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00200"/>
            <a:ext cx="10789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9FB0A7"/>
                </a:solidFill>
              </a:rPr>
              <a:t>Ranking quality (ROC-AUC) on held-out clients. 0.5 = coin flip, 1.0 = perfect.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48640" y="2103120"/>
          <a:ext cx="11155680" cy="36576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1520" y="6035040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9FB0A7"/>
                </a:solidFill>
              </a:rPr>
              <a:t>Bars start at 0.5 (coin flip).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KEY LESSON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Better </a:t>
            </a:r>
            <a:r>
              <a:rPr sz="3800" b="1">
                <a:solidFill>
                  <a:srgbClr val="3DDC84"/>
                </a:solidFill>
              </a:rPr>
              <a:t>signals</a:t>
            </a:r>
            <a:r>
              <a:rPr sz="3800" b="1">
                <a:solidFill>
                  <a:srgbClr val="EEF3F0"/>
                </a:solidFill>
              </a:rPr>
              <a:t> beat better settings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0020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9FB0A7"/>
                </a:solidFill>
              </a:rPr>
              <a:t>Gain in ranking quality (ROC-AUC) per step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48640" y="1920240"/>
          <a:ext cx="11155680" cy="2194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31520" y="4206240"/>
            <a:ext cx="5394960" cy="137160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434340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+0.106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212080"/>
            <a:ext cx="5029200" cy="2743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from new signals (+0.084 and +0.022)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4206240"/>
            <a:ext cx="5120640" cy="137160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4343400"/>
            <a:ext cx="4754879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6F7C75"/>
                </a:solidFill>
              </a:rPr>
              <a:t>+0.008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5212080"/>
            <a:ext cx="4754879" cy="2743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from tuning the settings (+0.007 and +0.001)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5852160"/>
            <a:ext cx="54864" cy="457200"/>
          </a:xfrm>
          <a:prstGeom prst="rect">
            <a:avLst/>
          </a:prstGeom>
          <a:solidFill>
            <a:srgbClr val="3DD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852160"/>
            <a:ext cx="10424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EEF3F0"/>
                </a:solidFill>
              </a:rPr>
              <a:t>The biggest gains came from </a:t>
            </a:r>
            <a:r>
              <a:rPr sz="2000" b="0">
                <a:solidFill>
                  <a:srgbClr val="3DDC84"/>
                </a:solidFill>
              </a:rPr>
              <a:t>learning from the model's mistakes</a:t>
            </a:r>
            <a:r>
              <a:rPr sz="2000" b="0">
                <a:solidFill>
                  <a:srgbClr val="EEF3F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WHAT IT MEANS FOR STEG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Visit the top 10%, find </a:t>
            </a:r>
            <a:r>
              <a:rPr sz="3800" b="1">
                <a:solidFill>
                  <a:srgbClr val="3DDC84"/>
                </a:solidFill>
              </a:rPr>
              <a:t>57% of the fraud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920240"/>
            <a:ext cx="5394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9FB0A7"/>
                </a:solidFill>
              </a:rPr>
              <a:t>Random checks (flip a coin)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192024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3DDC84"/>
                </a:solidFill>
              </a:rPr>
              <a:t>Our model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377440"/>
            <a:ext cx="5394960" cy="10972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6F7C75"/>
                </a:solidFill>
              </a:rPr>
              <a:t>10%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502920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of all fraud cases found, about 150 of 1,513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2377440"/>
            <a:ext cx="5120640" cy="10972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2514600"/>
            <a:ext cx="4754879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57%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3383280"/>
            <a:ext cx="4754879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of all fraud cases found: 864 of 1,513   [5.7x more]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611880"/>
            <a:ext cx="5394960" cy="10972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74904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6F7C75"/>
                </a:solidFill>
              </a:rPr>
              <a:t>1 in 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617720"/>
            <a:ext cx="502920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visits is a hit (5.6%)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611880"/>
            <a:ext cx="5120640" cy="10972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3749040"/>
            <a:ext cx="4754879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1 in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4617720"/>
            <a:ext cx="4754879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visits is a hit (32%)   [5.7x more]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846320"/>
            <a:ext cx="5394960" cy="10972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98348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6F7C75"/>
                </a:solidFill>
              </a:rPr>
              <a:t>0.5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502920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ranking quality (ROC-AUC): a coin flip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846320"/>
            <a:ext cx="5120640" cy="109728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2833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4983480"/>
            <a:ext cx="4754879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3DDC84"/>
                </a:solidFill>
              </a:rPr>
              <a:t>0.881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5852160"/>
            <a:ext cx="4754879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FB0A7"/>
                </a:solidFill>
              </a:rPr>
              <a:t>ranking quality (ROC-AUC); Zindi test: 0.874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6172200"/>
            <a:ext cx="10789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0A7"/>
                </a:solidFill>
              </a:rPr>
              <a:t>Same 2,710 visits (top 10% of 27,099 held-out clients, 1,513 fraud). Random checks: expected values from the 5.6% fraud rate, not a measured test.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DDC84"/>
                </a:solidFill>
              </a:rPr>
              <a:t>HONEST LIMITS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EEF3F0"/>
                </a:solidFill>
              </a:rPr>
              <a:t>Zindi score </a:t>
            </a:r>
            <a:r>
              <a:rPr sz="3800" b="1">
                <a:solidFill>
                  <a:srgbClr val="3DDC84"/>
                </a:solidFill>
              </a:rPr>
              <a:t>0.874</a:t>
            </a:r>
            <a:r>
              <a:rPr sz="3800" b="1">
                <a:solidFill>
                  <a:srgbClr val="EEF3F0"/>
                </a:solidFill>
              </a:rPr>
              <a:t>, and what to be careful about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6400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9FB0A7"/>
                </a:solidFill>
              </a:rPr>
              <a:t>Ranking quality, public leaderboard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48640" y="2103120"/>
          <a:ext cx="6766560" cy="31089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1520" y="53035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9FB0A7"/>
                </a:solidFill>
              </a:rPr>
              <a:t>Our own check (0.876) was close to the leaderboard (0.874), so the validation was honest. The comparison is approximate: different competition rounds use different parts of the test set.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89520" y="2103120"/>
            <a:ext cx="3931920" cy="3566160"/>
          </a:xfrm>
          <a:prstGeom prst="roundRect">
            <a:avLst>
              <a:gd name="adj" fmla="val 8000"/>
            </a:avLst>
          </a:prstGeom>
          <a:solidFill>
            <a:srgbClr val="18201C"/>
          </a:solidFill>
          <a:ln>
            <a:solidFill>
              <a:srgbClr val="F0A4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0" y="2240279"/>
            <a:ext cx="3566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0A43A"/>
                </a:solidFill>
              </a:rPr>
              <a:t>Be careful with two strong signals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0" y="2697479"/>
            <a:ext cx="3566160" cy="2880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EEF3F0"/>
                </a:solidFill>
              </a:rPr>
              <a:t>Number of meters and time since the last bill may partly show what STEG did AFTER it found fraud: replace a meter, stop visiting closed accounts.
Our data has no date of detection. Next step: ask STEG how these columns come about.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03120"/>
            <a:ext cx="1051560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EF3F0"/>
                </a:solidFill>
              </a:rPr>
              <a:t>Thank you for your attention.
</a:t>
            </a:r>
            <a:r>
              <a:rPr sz="5400" b="1">
                <a:solidFill>
                  <a:srgbClr val="3DDC84"/>
                </a:solidFill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47548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9FB0A7"/>
                </a:solidFill>
              </a:rPr>
              <a:t>Live slides: https://timvpfeiffer.github.io/fraud-detection-slides/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669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9FB0A7"/>
                </a:solidFill>
              </a:rPr>
              <a:t>Tim Pfeiffer · Irem Baykal · Dhanya Rajendran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